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369" r:id="rId2"/>
    <p:sldId id="263" r:id="rId3"/>
    <p:sldId id="385" r:id="rId4"/>
    <p:sldId id="258" r:id="rId5"/>
    <p:sldId id="377" r:id="rId6"/>
    <p:sldId id="378" r:id="rId7"/>
    <p:sldId id="379" r:id="rId8"/>
    <p:sldId id="380" r:id="rId9"/>
    <p:sldId id="381" r:id="rId10"/>
    <p:sldId id="384" r:id="rId11"/>
    <p:sldId id="257" r:id="rId12"/>
    <p:sldId id="382" r:id="rId13"/>
    <p:sldId id="383" r:id="rId14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7" autoAdjust="0"/>
    <p:restoredTop sz="87537" autoAdjust="0"/>
  </p:normalViewPr>
  <p:slideViewPr>
    <p:cSldViewPr snapToGrid="0" showGuides="1">
      <p:cViewPr varScale="1">
        <p:scale>
          <a:sx n="75" d="100"/>
          <a:sy n="75" d="100"/>
        </p:scale>
        <p:origin x="99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5C0F3-0777-476B-9A24-8A1C35A34F1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1AD54-9997-4121-8D1F-0FF3FFEEB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42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sgeography.com/free-global-land-cover-land-use-data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1AD54-9997-4121-8D1F-0FF3FFEEB4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205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1AD54-9997-4121-8D1F-0FF3FFEEB4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7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NDVI (Normalized Difference Vegetation Index)</a:t>
            </a:r>
          </a:p>
          <a:p>
            <a:endParaRPr lang="et-EE" dirty="0"/>
          </a:p>
          <a:p>
            <a:r>
              <a:rPr lang="en-US" dirty="0"/>
              <a:t>for example the use of near infrared for the detection of vegetation in satellite images. the </a:t>
            </a:r>
            <a:r>
              <a:rPr lang="en-US" dirty="0" err="1"/>
              <a:t>colour</a:t>
            </a:r>
            <a:r>
              <a:rPr lang="en-US" dirty="0"/>
              <a:t> of a </a:t>
            </a:r>
            <a:r>
              <a:rPr lang="en-US" dirty="0" err="1"/>
              <a:t>tärget</a:t>
            </a:r>
            <a:r>
              <a:rPr lang="et-EE" dirty="0"/>
              <a:t> </a:t>
            </a:r>
            <a:r>
              <a:rPr lang="et-EE" dirty="0" err="1"/>
              <a:t>features</a:t>
            </a:r>
            <a:r>
              <a:rPr lang="en-US" dirty="0"/>
              <a:t> in the displayed image does not have any resemblance to its actual </a:t>
            </a:r>
            <a:r>
              <a:rPr lang="en-US" dirty="0" err="1"/>
              <a:t>colour</a:t>
            </a:r>
            <a:endParaRPr lang="et-EE" dirty="0"/>
          </a:p>
          <a:p>
            <a:r>
              <a:rPr lang="en-US" b="1" dirty="0"/>
              <a:t>mage classification</a:t>
            </a:r>
            <a:r>
              <a:rPr lang="en-US" dirty="0"/>
              <a:t> is the process of assigning land cover classes to pixels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1AD54-9997-4121-8D1F-0FF3FFEEB4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66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satellite image is created by combining measurements of the intensity of certain wavelengths of light that are visible and invisible to human eyes.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1AD54-9997-4121-8D1F-0FF3FFEEB4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31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satellite image is created by combining measurements of the intensity of certain wavelengths of light that are visible and invisible to human eyes.</a:t>
            </a:r>
          </a:p>
          <a:p>
            <a:r>
              <a:rPr lang="et-EE" dirty="0"/>
              <a:t> </a:t>
            </a:r>
            <a:r>
              <a:rPr lang="en-US" dirty="0"/>
              <a:t>images made from other wavelengths of light look unnatural to us</a:t>
            </a:r>
            <a:endParaRPr lang="et-EE" dirty="0"/>
          </a:p>
          <a:p>
            <a:r>
              <a:rPr lang="en-US" dirty="0"/>
              <a:t> forest be red and a cloud blue? It depends on the processes used to transform satellite measurements into images.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1AD54-9997-4121-8D1F-0FF3FFEEB48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4835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1AD54-9997-4121-8D1F-0FF3FFEEB48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6628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Normalized Difference Vegetation Index</a:t>
            </a:r>
            <a:r>
              <a:rPr lang="en-US" dirty="0"/>
              <a:t> </a:t>
            </a:r>
            <a:endParaRPr lang="et-EE" dirty="0"/>
          </a:p>
          <a:p>
            <a:r>
              <a:rPr lang="en-US" dirty="0"/>
              <a:t>quantifies vegetation by measuring the difference between near-infrared (which vegetation strongly reflects) and red light (which vegetation absorbs).</a:t>
            </a:r>
            <a:endParaRPr lang="et-E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NDVI always ranges from -1 to +1. But there isn’t a distinct boundary for </a:t>
            </a:r>
            <a:r>
              <a:rPr lang="en-US" dirty="0">
                <a:hlinkClick r:id="rId3"/>
              </a:rPr>
              <a:t>each type of land cover</a:t>
            </a:r>
            <a:r>
              <a:rPr lang="en-US" dirty="0"/>
              <a:t>.</a:t>
            </a:r>
            <a:endParaRPr lang="et-E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example, when you have negative values, it’s highly likely that it’s water. On the other hand, if you have a NDVI value close to +1, there’s a high possibility that it’s dense green leaves</a:t>
            </a:r>
            <a:endParaRPr lang="et-E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when NDVI is close to zero, there isn’t green leaves and it could even be an urbanized area.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1AD54-9997-4121-8D1F-0FF3FFEEB48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3731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1AD54-9997-4121-8D1F-0FF3FFEEB48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9454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A81AD54-9997-4121-8D1F-0FF3FFEEB48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7452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1AD54-9997-4121-8D1F-0FF3FFEEB4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8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2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65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90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16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958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13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46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7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7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42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1B242-2F8A-4B2C-83E9-E12BCCCA62F0}" type="datetimeFigureOut">
              <a:rPr lang="en-US" smtClean="0"/>
              <a:t>7/3/2020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FE57D-3E45-4ECE-B2D4-698A375E9E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18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kiwand.com/en/False_color" TargetMode="External"/><Relationship Id="rId7" Type="http://schemas.openxmlformats.org/officeDocument/2006/relationships/hyperlink" Target="http://www.geol-amu.org/notes/m14a-4-10.htm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geography.com/image-classification-techniques-remote-sensing/" TargetMode="External"/><Relationship Id="rId5" Type="http://schemas.openxmlformats.org/officeDocument/2006/relationships/hyperlink" Target="https://gisgeography.com/ndvi-normalized-difference-vegetation-index/" TargetMode="External"/><Relationship Id="rId4" Type="http://schemas.openxmlformats.org/officeDocument/2006/relationships/hyperlink" Target="https://crisp.nus.edu.sg/~research/tutorial/opt_int.htm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9" t="48736" r="3590" b="2835"/>
          <a:stretch/>
        </p:blipFill>
        <p:spPr>
          <a:xfrm>
            <a:off x="0" y="-12120"/>
            <a:ext cx="12192000" cy="6870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021925" y="2490953"/>
            <a:ext cx="8148147" cy="1208688"/>
          </a:xfrm>
          <a:prstGeom prst="roundRect">
            <a:avLst/>
          </a:prstGeom>
          <a:ln w="3810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2800" b="1" dirty="0" err="1"/>
              <a:t>Introduction</a:t>
            </a:r>
            <a:r>
              <a:rPr lang="et-EE" sz="2800" b="1" dirty="0"/>
              <a:t> </a:t>
            </a:r>
            <a:r>
              <a:rPr lang="et-EE" sz="2800" b="1" dirty="0" err="1"/>
              <a:t>to</a:t>
            </a:r>
            <a:r>
              <a:rPr lang="et-EE" sz="2800" b="1" dirty="0"/>
              <a:t> </a:t>
            </a:r>
            <a:r>
              <a:rPr lang="et-EE" sz="2800" b="1" dirty="0" err="1"/>
              <a:t>Remote</a:t>
            </a:r>
            <a:r>
              <a:rPr lang="et-EE" sz="2800" b="1" dirty="0"/>
              <a:t> </a:t>
            </a:r>
            <a:r>
              <a:rPr lang="et-EE" sz="2800" b="1" dirty="0" err="1"/>
              <a:t>Sensing</a:t>
            </a:r>
            <a:endParaRPr lang="et-EE" sz="2800" b="1" dirty="0"/>
          </a:p>
          <a:p>
            <a:pPr algn="ctr"/>
            <a:endParaRPr lang="et-EE" sz="1050" b="1" dirty="0"/>
          </a:p>
          <a:p>
            <a:pPr algn="ctr"/>
            <a:r>
              <a:rPr lang="et-EE" b="1" dirty="0"/>
              <a:t>P</a:t>
            </a:r>
            <a:r>
              <a:rPr lang="en-US" b="1" dirty="0" err="1"/>
              <a:t>rocessing</a:t>
            </a:r>
            <a:r>
              <a:rPr lang="en-US" b="1" dirty="0"/>
              <a:t> </a:t>
            </a:r>
            <a:r>
              <a:rPr lang="et-EE" b="1" dirty="0" err="1"/>
              <a:t>Chefchaouen</a:t>
            </a:r>
            <a:r>
              <a:rPr lang="et-EE" b="1" dirty="0"/>
              <a:t> </a:t>
            </a:r>
            <a:r>
              <a:rPr lang="et-EE" b="1" dirty="0" err="1"/>
              <a:t>province</a:t>
            </a:r>
            <a:r>
              <a:rPr lang="et-EE" b="1" dirty="0"/>
              <a:t> (</a:t>
            </a:r>
            <a:r>
              <a:rPr lang="et-EE" b="1" dirty="0" err="1"/>
              <a:t>Morocco</a:t>
            </a:r>
            <a:r>
              <a:rPr lang="et-EE" b="1" dirty="0"/>
              <a:t>)</a:t>
            </a:r>
            <a:r>
              <a:rPr lang="en-US" b="1" dirty="0"/>
              <a:t> Landsat image 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0170072" y="6358759"/>
            <a:ext cx="1864274" cy="347140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t-EE" sz="1600" b="1" dirty="0"/>
              <a:t>Rachid Berghout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7907914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8" b="462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8" b="9309"/>
          <a:stretch/>
        </p:blipFill>
        <p:spPr>
          <a:xfrm>
            <a:off x="6516450" y="4003829"/>
            <a:ext cx="5129450" cy="220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9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3" b="6442"/>
          <a:stretch/>
        </p:blipFill>
        <p:spPr>
          <a:xfrm>
            <a:off x="0" y="0"/>
            <a:ext cx="12201562" cy="695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8" b="9309"/>
          <a:stretch/>
        </p:blipFill>
        <p:spPr>
          <a:xfrm>
            <a:off x="6516450" y="4003829"/>
            <a:ext cx="5129450" cy="220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6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50000"/>
              </a:lnSpc>
            </a:pPr>
            <a:endParaRPr lang="et-EE" sz="2400" dirty="0">
              <a:solidFill>
                <a:srgbClr val="F4F4F4"/>
              </a:solidFill>
              <a:hlinkClick r:id="rId3"/>
            </a:endParaRPr>
          </a:p>
          <a:p>
            <a:pPr lvl="0" algn="ctr">
              <a:lnSpc>
                <a:spcPct val="150000"/>
              </a:lnSpc>
            </a:pPr>
            <a:endParaRPr lang="et-EE" sz="2400" dirty="0">
              <a:solidFill>
                <a:srgbClr val="F4F4F4"/>
              </a:solidFill>
              <a:hlinkClick r:id="rId3"/>
            </a:endParaRPr>
          </a:p>
          <a:p>
            <a:pPr lvl="0" algn="ctr">
              <a:lnSpc>
                <a:spcPct val="150000"/>
              </a:lnSpc>
            </a:pPr>
            <a:endParaRPr lang="et-EE" sz="2400" dirty="0">
              <a:solidFill>
                <a:srgbClr val="F4F4F4"/>
              </a:solidFill>
              <a:hlinkClick r:id="rId3"/>
            </a:endParaRPr>
          </a:p>
          <a:p>
            <a:pPr lvl="0" algn="ctr">
              <a:lnSpc>
                <a:spcPct val="150000"/>
              </a:lnSpc>
            </a:pPr>
            <a:r>
              <a:rPr lang="en-US" sz="2400" dirty="0">
                <a:solidFill>
                  <a:srgbClr val="F4F4F4"/>
                </a:solidFill>
                <a:hlinkClick r:id="rId3"/>
              </a:rPr>
              <a:t>http://www.wikiwand.com/en/False_color</a:t>
            </a: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sz="2400" dirty="0">
                <a:solidFill>
                  <a:srgbClr val="F4F4F4"/>
                </a:solidFill>
                <a:hlinkClick r:id="rId4"/>
              </a:rPr>
              <a:t>https://crisp.nus.edu.sg/~research/tutorial/opt_int.htm</a:t>
            </a: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sz="2400" dirty="0">
                <a:solidFill>
                  <a:srgbClr val="F4F4F4"/>
                </a:solidFill>
                <a:hlinkClick r:id="rId5"/>
              </a:rPr>
              <a:t>https://gisgeography.com/ndvi-normalized-difference-vegetation-index/</a:t>
            </a: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t-EE" sz="2400" dirty="0">
                <a:solidFill>
                  <a:srgbClr val="F4F4F4"/>
                </a:solidFill>
                <a:hlinkClick r:id="rId6"/>
              </a:rPr>
              <a:t>https://gisgeography.com/image-classification-techniques-remote-sensing/</a:t>
            </a: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t-EE" sz="2400" dirty="0">
                <a:solidFill>
                  <a:srgbClr val="F4F4F4"/>
                </a:solidFill>
                <a:hlinkClick r:id="rId7"/>
              </a:rPr>
              <a:t>http://www.geol-amu.org/notes/m14a-4-10.htm</a:t>
            </a: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endParaRPr lang="et-EE" sz="2400" dirty="0">
              <a:solidFill>
                <a:srgbClr val="F4F4F4"/>
              </a:solidFill>
            </a:endParaRPr>
          </a:p>
          <a:p>
            <a:pPr lvl="0" algn="ctr">
              <a:lnSpc>
                <a:spcPct val="150000"/>
              </a:lnSpc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4296410" y="146383"/>
            <a:ext cx="3599180" cy="1402080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3258820" y="146383"/>
            <a:ext cx="5852160" cy="1070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4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References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89915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560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/>
          <p:cNvSpPr/>
          <p:nvPr/>
        </p:nvSpPr>
        <p:spPr>
          <a:xfrm>
            <a:off x="3169920" y="502920"/>
            <a:ext cx="5852160" cy="5852160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3169920" y="2893725"/>
            <a:ext cx="5852160" cy="1070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4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The</a:t>
            </a:r>
            <a:r>
              <a:rPr kumimoji="0" lang="et-EE" sz="4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End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89915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4863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582402" y="1858335"/>
            <a:ext cx="1083213" cy="1206469"/>
            <a:chOff x="567057" y="1661383"/>
            <a:chExt cx="1083213" cy="1206469"/>
          </a:xfrm>
        </p:grpSpPr>
        <p:sp>
          <p:nvSpPr>
            <p:cNvPr id="6" name="Oval 5"/>
            <p:cNvSpPr/>
            <p:nvPr/>
          </p:nvSpPr>
          <p:spPr>
            <a:xfrm>
              <a:off x="567057" y="1759856"/>
              <a:ext cx="1083213" cy="1107996"/>
            </a:xfrm>
            <a:prstGeom prst="ellipse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567057" y="1661383"/>
              <a:ext cx="1083213" cy="974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Raleway" panose="020B0503030101060003" pitchFamily="34" charset="0"/>
                </a:rPr>
                <a:t>2</a:t>
              </a:r>
              <a:endPara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aleway" panose="020B0503030101060003" pitchFamily="34" charset="0"/>
              </a:endParaRPr>
            </a:p>
          </p:txBody>
        </p:sp>
      </p:grp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06292" y="2213209"/>
            <a:ext cx="520703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quantifies vegetation by measuring the difference between near-infrared (which vegetation strongly reflects) and red light (which vegetation absorbs).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6806292" y="1785081"/>
            <a:ext cx="4305053" cy="573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NDVI</a:t>
            </a:r>
            <a:endParaRPr lang="en-US" sz="2000" b="1" dirty="0">
              <a:solidFill>
                <a:prstClr val="black">
                  <a:lumMod val="95000"/>
                  <a:lumOff val="5000"/>
                </a:prstClr>
              </a:solidFill>
              <a:latin typeface="Raleway" panose="020B0503030101060003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582402" y="3289187"/>
            <a:ext cx="1083213" cy="1206469"/>
            <a:chOff x="567057" y="1661383"/>
            <a:chExt cx="1083213" cy="1206469"/>
          </a:xfrm>
        </p:grpSpPr>
        <p:sp>
          <p:nvSpPr>
            <p:cNvPr id="11" name="Oval 10"/>
            <p:cNvSpPr/>
            <p:nvPr/>
          </p:nvSpPr>
          <p:spPr>
            <a:xfrm>
              <a:off x="567057" y="1759856"/>
              <a:ext cx="1083213" cy="1107996"/>
            </a:xfrm>
            <a:prstGeom prst="ellipse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Rectangle 7"/>
            <p:cNvSpPr>
              <a:spLocks noChangeArrowheads="1"/>
            </p:cNvSpPr>
            <p:nvPr/>
          </p:nvSpPr>
          <p:spPr bwMode="auto">
            <a:xfrm>
              <a:off x="567057" y="1661383"/>
              <a:ext cx="1083213" cy="9890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Raleway" panose="020B0503030101060003" pitchFamily="34" charset="0"/>
                </a:rPr>
                <a:t>3</a:t>
              </a:r>
              <a:endPara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aleway" panose="020B0503030101060003" pitchFamily="34" charset="0"/>
              </a:endParaRPr>
            </a:p>
          </p:txBody>
        </p:sp>
      </p:grpSp>
      <p:sp>
        <p:nvSpPr>
          <p:cNvPr id="13" name="Rectangle 7"/>
          <p:cNvSpPr>
            <a:spLocks noChangeArrowheads="1"/>
          </p:cNvSpPr>
          <p:nvPr/>
        </p:nvSpPr>
        <p:spPr bwMode="auto">
          <a:xfrm>
            <a:off x="6806292" y="3644061"/>
            <a:ext cx="520703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Assigning land cover classes to pixels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by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grouping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them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into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“clusters” based on their properties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endParaRPr lang="en-US" sz="1800" dirty="0">
              <a:solidFill>
                <a:prstClr val="black">
                  <a:lumMod val="95000"/>
                  <a:lumOff val="5000"/>
                </a:prstClr>
              </a:solidFill>
              <a:latin typeface="Raleway" panose="020B0503030101060003" pitchFamily="34" charset="0"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6806292" y="3215933"/>
            <a:ext cx="4305053" cy="573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UNSUPERVISED IMAGE CLASSIFICATION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582402" y="4791774"/>
            <a:ext cx="1083213" cy="1206469"/>
            <a:chOff x="567057" y="1661383"/>
            <a:chExt cx="1083213" cy="1206469"/>
          </a:xfrm>
        </p:grpSpPr>
        <p:sp>
          <p:nvSpPr>
            <p:cNvPr id="16" name="Oval 15"/>
            <p:cNvSpPr/>
            <p:nvPr/>
          </p:nvSpPr>
          <p:spPr>
            <a:xfrm>
              <a:off x="567057" y="1759856"/>
              <a:ext cx="1083213" cy="1107996"/>
            </a:xfrm>
            <a:prstGeom prst="ellipse">
              <a:avLst/>
            </a:prstGeom>
            <a:noFill/>
            <a:ln w="254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7" name="Rectangle 7"/>
            <p:cNvSpPr>
              <a:spLocks noChangeArrowheads="1"/>
            </p:cNvSpPr>
            <p:nvPr/>
          </p:nvSpPr>
          <p:spPr bwMode="auto">
            <a:xfrm>
              <a:off x="567057" y="1661383"/>
              <a:ext cx="1083213" cy="9890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Raleway" panose="020B0503030101060003" pitchFamily="34" charset="0"/>
                </a:rPr>
                <a:t>4</a:t>
              </a:r>
              <a:endPara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aleway" panose="020B0503030101060003" pitchFamily="34" charset="0"/>
              </a:endParaRPr>
            </a:p>
          </p:txBody>
        </p:sp>
      </p:grp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6806292" y="5146648"/>
            <a:ext cx="520703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Assigning land cover classes to pixels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by</a:t>
            </a:r>
            <a:r>
              <a:rPr lang="et-EE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</a:t>
            </a:r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select</a:t>
            </a:r>
            <a:r>
              <a:rPr lang="et-EE" sz="1800" dirty="0" err="1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ing</a:t>
            </a:r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representative samples for each land cover class. The software then uses these “training sites” and applies them to the entire image.</a:t>
            </a:r>
          </a:p>
        </p:txBody>
      </p:sp>
      <p:sp>
        <p:nvSpPr>
          <p:cNvPr id="19" name="Rectangle 7"/>
          <p:cNvSpPr>
            <a:spLocks noChangeArrowheads="1"/>
          </p:cNvSpPr>
          <p:nvPr/>
        </p:nvSpPr>
        <p:spPr bwMode="auto">
          <a:xfrm>
            <a:off x="6806292" y="4718520"/>
            <a:ext cx="4305053" cy="573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SUPERVISED IMAGE CLASSIFICATION</a:t>
            </a:r>
          </a:p>
        </p:txBody>
      </p:sp>
      <p:sp>
        <p:nvSpPr>
          <p:cNvPr id="20" name="Oval 19"/>
          <p:cNvSpPr/>
          <p:nvPr/>
        </p:nvSpPr>
        <p:spPr>
          <a:xfrm>
            <a:off x="345384" y="217773"/>
            <a:ext cx="4389120" cy="43891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-550110" y="1836047"/>
            <a:ext cx="6180107" cy="825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t-EE" b="1" dirty="0">
                <a:solidFill>
                  <a:schemeClr val="tx1">
                    <a:lumMod val="95000"/>
                    <a:lumOff val="5000"/>
                  </a:schemeClr>
                </a:solidFill>
                <a:latin typeface="Raleway" panose="020B0503030101060003" pitchFamily="34" charset="0"/>
              </a:rPr>
              <a:t>OUTLINE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Raleway" panose="020B0503030101060003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582401" y="405195"/>
            <a:ext cx="1083213" cy="1206469"/>
            <a:chOff x="567057" y="1661383"/>
            <a:chExt cx="1083213" cy="1206469"/>
          </a:xfrm>
        </p:grpSpPr>
        <p:sp>
          <p:nvSpPr>
            <p:cNvPr id="22" name="Oval 21"/>
            <p:cNvSpPr/>
            <p:nvPr/>
          </p:nvSpPr>
          <p:spPr>
            <a:xfrm>
              <a:off x="567057" y="1759856"/>
              <a:ext cx="1083213" cy="1107996"/>
            </a:xfrm>
            <a:prstGeom prst="ellipse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3" name="Rectangle 7"/>
            <p:cNvSpPr>
              <a:spLocks noChangeArrowheads="1"/>
            </p:cNvSpPr>
            <p:nvPr/>
          </p:nvSpPr>
          <p:spPr bwMode="auto">
            <a:xfrm>
              <a:off x="567057" y="1661383"/>
              <a:ext cx="1083213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Raleway" panose="020B0503030101060003" pitchFamily="34" charset="0"/>
                </a:rPr>
                <a:t>1</a:t>
              </a:r>
            </a:p>
          </p:txBody>
        </p:sp>
      </p:grp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6806292" y="861751"/>
            <a:ext cx="520703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sz="1800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sacrifices natural color rendition in order to ease the detection of features that are not readily discernible otherwise</a:t>
            </a:r>
          </a:p>
        </p:txBody>
      </p:sp>
      <p:sp>
        <p:nvSpPr>
          <p:cNvPr id="25" name="Rectangle 7"/>
          <p:cNvSpPr>
            <a:spLocks noChangeArrowheads="1"/>
          </p:cNvSpPr>
          <p:nvPr/>
        </p:nvSpPr>
        <p:spPr bwMode="auto">
          <a:xfrm>
            <a:off x="6806292" y="433623"/>
            <a:ext cx="43050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FALSE COLOUR</a:t>
            </a:r>
            <a:r>
              <a:rPr lang="et-EE" sz="2400" b="1" dirty="0">
                <a:solidFill>
                  <a:prstClr val="black">
                    <a:lumMod val="95000"/>
                    <a:lumOff val="5000"/>
                  </a:prstClr>
                </a:solidFill>
                <a:latin typeface="Raleway" panose="020B0503030101060003" pitchFamily="34" charset="0"/>
              </a:rPr>
              <a:t> IMAGES</a:t>
            </a:r>
            <a:endParaRPr lang="en-US" sz="2400" b="1" dirty="0">
              <a:solidFill>
                <a:prstClr val="black">
                  <a:lumMod val="95000"/>
                  <a:lumOff val="5000"/>
                </a:prstClr>
              </a:solidFill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17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3169920" y="2893725"/>
            <a:ext cx="5852160" cy="1070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AMAZING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" y="-36094"/>
            <a:ext cx="12244686" cy="603293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637" y="2125692"/>
            <a:ext cx="3915321" cy="367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97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/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7106088" y="5617441"/>
            <a:ext cx="47512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True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Colour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: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Bands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4, 3, 2</a:t>
            </a:r>
            <a:endParaRPr lang="en-US" sz="4000" b="1" dirty="0">
              <a:solidFill>
                <a:schemeClr val="accent1"/>
              </a:solidFill>
              <a:latin typeface="Raleway" panose="020B0503030101060003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6" t="23704" r="3509" b="2592"/>
          <a:stretch/>
        </p:blipFill>
        <p:spPr>
          <a:xfrm>
            <a:off x="100045" y="354583"/>
            <a:ext cx="6161056" cy="6385678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8" t="23703" r="3268" b="2963"/>
          <a:stretch/>
        </p:blipFill>
        <p:spPr>
          <a:xfrm>
            <a:off x="6679476" y="225505"/>
            <a:ext cx="5296624" cy="539193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76300" y="3060700"/>
            <a:ext cx="660400" cy="635000"/>
          </a:xfrm>
          <a:prstGeom prst="rect">
            <a:avLst/>
          </a:prstGeom>
          <a:solidFill>
            <a:schemeClr val="accent6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Raleway" panose="020B0503030101060003" pitchFamily="34" charset="0"/>
              </a:rPr>
              <a:t>1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Raleway" panose="020B0503030101060003" pitchFamily="34" charset="0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2910"/>
              <a:gd name="adj6" fmla="val -9702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40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5" y="361369"/>
            <a:ext cx="6161056" cy="6372106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810" y="225505"/>
            <a:ext cx="5233955" cy="539193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76300" y="3060700"/>
            <a:ext cx="660400" cy="635000"/>
          </a:xfrm>
          <a:prstGeom prst="rect">
            <a:avLst/>
          </a:prstGeom>
          <a:solidFill>
            <a:schemeClr val="accent6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2910"/>
              <a:gd name="adj6" fmla="val -9702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70707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1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70707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6930189" y="5617441"/>
            <a:ext cx="483669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False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colour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: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Bands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5, 4, 3</a:t>
            </a:r>
            <a:endParaRPr lang="en-US" sz="4000" b="1" dirty="0">
              <a:solidFill>
                <a:schemeClr val="accent1"/>
              </a:solidFill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36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5" y="397714"/>
            <a:ext cx="6161056" cy="6299415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476" y="228039"/>
            <a:ext cx="5296624" cy="538686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76300" y="3060700"/>
            <a:ext cx="660400" cy="635000"/>
          </a:xfrm>
          <a:prstGeom prst="rect">
            <a:avLst/>
          </a:prstGeom>
          <a:solidFill>
            <a:schemeClr val="accent6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70707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1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70707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2910"/>
              <a:gd name="adj6" fmla="val -97020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6809178" y="5614906"/>
            <a:ext cx="483474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False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colour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: </a:t>
            </a:r>
            <a:r>
              <a:rPr lang="et-EE" sz="4000" b="1" dirty="0" err="1">
                <a:solidFill>
                  <a:schemeClr val="accent1"/>
                </a:solidFill>
                <a:latin typeface="Raleway" panose="020B0503030101060003" pitchFamily="34" charset="0"/>
              </a:rPr>
              <a:t>Bands</a:t>
            </a:r>
            <a:r>
              <a:rPr lang="et-EE" sz="4000" b="1" dirty="0">
                <a:solidFill>
                  <a:schemeClr val="accent1"/>
                </a:solidFill>
                <a:latin typeface="Raleway" panose="020B0503030101060003" pitchFamily="34" charset="0"/>
              </a:rPr>
              <a:t> 6, 5, 4</a:t>
            </a:r>
            <a:endParaRPr lang="en-US" sz="4000" b="1" dirty="0">
              <a:solidFill>
                <a:schemeClr val="accent1"/>
              </a:solidFill>
              <a:latin typeface="Raleway" panose="020B05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70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8830426" y="5617441"/>
            <a:ext cx="2313016" cy="105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4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NDVI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89915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07" y="354583"/>
            <a:ext cx="6026932" cy="6385678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476" y="225505"/>
            <a:ext cx="5296624" cy="539193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08164" y="2959100"/>
            <a:ext cx="1809635" cy="1866900"/>
          </a:xfrm>
          <a:prstGeom prst="rect">
            <a:avLst/>
          </a:prstGeom>
          <a:solidFill>
            <a:srgbClr val="FF0000">
              <a:alpha val="50000"/>
            </a:srgbClr>
          </a:solidFill>
          <a:ln w="1905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0" cap="none" spc="0" normalizeH="0" baseline="0" noProof="0" dirty="0">
                <a:ln>
                  <a:noFill/>
                </a:ln>
                <a:solidFill>
                  <a:srgbClr val="070707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2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70707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0790"/>
              <a:gd name="adj6" fmla="val -7544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27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37" y="397714"/>
            <a:ext cx="5945072" cy="6299415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476" y="228039"/>
            <a:ext cx="5296623" cy="538686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682864" y="2984499"/>
            <a:ext cx="857136" cy="825501"/>
          </a:xfrm>
          <a:prstGeom prst="rect">
            <a:avLst/>
          </a:prstGeom>
          <a:solidFill>
            <a:schemeClr val="accent6">
              <a:alpha val="50000"/>
            </a:schemeClr>
          </a:solidFill>
          <a:ln w="190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t-EE" sz="2800" kern="0" dirty="0">
                <a:solidFill>
                  <a:srgbClr val="070707"/>
                </a:solidFill>
                <a:latin typeface="Raleway" panose="020B0503030101060003" pitchFamily="34" charset="0"/>
              </a:rPr>
              <a:t>3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70707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1026"/>
              <a:gd name="adj6" fmla="val -78318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7021182" y="5731741"/>
            <a:ext cx="5378855" cy="651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Isocluster</a:t>
            </a:r>
            <a:r>
              <a:rPr kumimoji="0" lang="et-EE" sz="2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</a:t>
            </a:r>
            <a:r>
              <a:rPr kumimoji="0" lang="et-EE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unsupervised</a:t>
            </a:r>
            <a:r>
              <a:rPr kumimoji="0" lang="et-EE" sz="2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</a:t>
            </a:r>
            <a:r>
              <a:rPr kumimoji="0" lang="et-EE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Classification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F89915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587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82865" y="1933401"/>
            <a:ext cx="3210099" cy="321009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37" y="425076"/>
            <a:ext cx="5945072" cy="6244691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476" y="228039"/>
            <a:ext cx="5296624" cy="538686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682864" y="2984499"/>
            <a:ext cx="857136" cy="825501"/>
          </a:xfrm>
          <a:prstGeom prst="rect">
            <a:avLst/>
          </a:prstGeom>
          <a:solidFill>
            <a:schemeClr val="accent6">
              <a:alpha val="50000"/>
            </a:schemeClr>
          </a:solidFill>
          <a:ln w="1905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/>
          <p:cNvSpPr/>
          <p:nvPr/>
        </p:nvSpPr>
        <p:spPr>
          <a:xfrm>
            <a:off x="229678" y="444661"/>
            <a:ext cx="623855" cy="563819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354583"/>
            <a:ext cx="1083213" cy="65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t-EE" sz="2800" kern="0" dirty="0">
                <a:solidFill>
                  <a:srgbClr val="070707"/>
                </a:solidFill>
                <a:latin typeface="Raleway" panose="020B0503030101060003" pitchFamily="34" charset="0"/>
              </a:rPr>
              <a:t>4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070707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  <p:sp>
        <p:nvSpPr>
          <p:cNvPr id="13" name="Line Callout 2 12"/>
          <p:cNvSpPr/>
          <p:nvPr/>
        </p:nvSpPr>
        <p:spPr>
          <a:xfrm>
            <a:off x="6679476" y="225505"/>
            <a:ext cx="5296624" cy="5391936"/>
          </a:xfrm>
          <a:prstGeom prst="borderCallout2">
            <a:avLst>
              <a:gd name="adj1" fmla="val 18514"/>
              <a:gd name="adj2" fmla="val -420"/>
              <a:gd name="adj3" fmla="val 18750"/>
              <a:gd name="adj4" fmla="val -16667"/>
              <a:gd name="adj5" fmla="val 51026"/>
              <a:gd name="adj6" fmla="val -78318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4F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7580579" y="5614906"/>
            <a:ext cx="349441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t-EE" sz="2800" b="1" dirty="0">
                <a:solidFill>
                  <a:srgbClr val="F89915"/>
                </a:solidFill>
                <a:latin typeface="Raleway" panose="020B0503030101060003" pitchFamily="34" charset="0"/>
              </a:rPr>
              <a:t>S</a:t>
            </a:r>
            <a:r>
              <a:rPr kumimoji="0" lang="et-EE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upervised</a:t>
            </a:r>
            <a:r>
              <a:rPr kumimoji="0" lang="et-EE" sz="2800" b="1" i="0" u="none" strike="noStrike" kern="1200" cap="none" spc="0" normalizeH="0" baseline="0" noProof="0" dirty="0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 </a:t>
            </a:r>
            <a:r>
              <a:rPr kumimoji="0" lang="et-EE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89915"/>
                </a:solidFill>
                <a:effectLst/>
                <a:uLnTx/>
                <a:uFillTx/>
                <a:latin typeface="Raleway" panose="020B0503030101060003" pitchFamily="34" charset="0"/>
                <a:ea typeface="+mn-ea"/>
                <a:cs typeface="+mn-cs"/>
              </a:rPr>
              <a:t>Classification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F89915"/>
              </a:solidFill>
              <a:effectLst/>
              <a:uLnTx/>
              <a:uFillTx/>
              <a:latin typeface="Raleway" panose="020B05030301010600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4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rgbClr val="070707"/>
      </a:dk1>
      <a:lt1>
        <a:srgbClr val="F4F4F4"/>
      </a:lt1>
      <a:dk2>
        <a:srgbClr val="A0A0A3"/>
      </a:dk2>
      <a:lt2>
        <a:srgbClr val="E5E5E5"/>
      </a:lt2>
      <a:accent1>
        <a:srgbClr val="F89915"/>
      </a:accent1>
      <a:accent2>
        <a:srgbClr val="F89915"/>
      </a:accent2>
      <a:accent3>
        <a:srgbClr val="F89915"/>
      </a:accent3>
      <a:accent4>
        <a:srgbClr val="F89915"/>
      </a:accent4>
      <a:accent5>
        <a:srgbClr val="F89915"/>
      </a:accent5>
      <a:accent6>
        <a:srgbClr val="F89915"/>
      </a:accent6>
      <a:hlink>
        <a:srgbClr val="FD5F1A"/>
      </a:hlink>
      <a:folHlink>
        <a:srgbClr val="5FA938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</TotalTime>
  <Words>484</Words>
  <Application>Microsoft Office PowerPoint</Application>
  <PresentationFormat>Widescreen</PresentationFormat>
  <Paragraphs>64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LOVEISH</dc:creator>
  <cp:lastModifiedBy>Rachid Berghout</cp:lastModifiedBy>
  <cp:revision>68</cp:revision>
  <dcterms:created xsi:type="dcterms:W3CDTF">2016-06-14T19:42:18Z</dcterms:created>
  <dcterms:modified xsi:type="dcterms:W3CDTF">2020-07-03T09:52:16Z</dcterms:modified>
</cp:coreProperties>
</file>

<file path=docProps/thumbnail.jpeg>
</file>